
<file path=[Content_Types].xml><?xml version="1.0" encoding="utf-8"?>
<Types xmlns="http://schemas.openxmlformats.org/package/2006/content-types">
  <Default Extension="avi" ContentType="video/x-msvideo"/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95" r:id="rId2"/>
    <p:sldId id="257" r:id="rId3"/>
    <p:sldId id="298" r:id="rId4"/>
    <p:sldId id="258" r:id="rId5"/>
    <p:sldId id="259" r:id="rId6"/>
    <p:sldId id="260" r:id="rId7"/>
    <p:sldId id="292" r:id="rId8"/>
    <p:sldId id="261" r:id="rId9"/>
    <p:sldId id="262" r:id="rId10"/>
    <p:sldId id="264" r:id="rId11"/>
    <p:sldId id="263" r:id="rId12"/>
    <p:sldId id="265" r:id="rId13"/>
    <p:sldId id="296" r:id="rId14"/>
    <p:sldId id="275" r:id="rId15"/>
    <p:sldId id="273" r:id="rId16"/>
    <p:sldId id="276" r:id="rId17"/>
    <p:sldId id="283" r:id="rId18"/>
    <p:sldId id="277" r:id="rId19"/>
    <p:sldId id="291" r:id="rId20"/>
    <p:sldId id="278" r:id="rId21"/>
    <p:sldId id="280" r:id="rId22"/>
    <p:sldId id="281" r:id="rId23"/>
    <p:sldId id="282" r:id="rId24"/>
    <p:sldId id="297" r:id="rId25"/>
    <p:sldId id="29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36"/>
  </p:normalViewPr>
  <p:slideViewPr>
    <p:cSldViewPr snapToGrid="0" snapToObjects="1">
      <p:cViewPr varScale="1">
        <p:scale>
          <a:sx n="110" d="100"/>
          <a:sy n="110" d="100"/>
        </p:scale>
        <p:origin x="1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jpeg>
</file>

<file path=ppt/media/image3.jpg>
</file>

<file path=ppt/media/image5.jpg>
</file>

<file path=ppt/media/image6.jp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72E79-41DF-C24C-A391-B0D639E750B3}" type="datetimeFigureOut">
              <a:rPr lang="en-US" smtClean="0"/>
              <a:t>1/16/23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E5EA79-A97E-574B-BAC4-73357F7BF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36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real-time imaging setup for extremophiles, archaea.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969F61-91A5-3C40-8F49-CA1C3AF631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64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Go to periodic table on the wall and go through which nutrients are important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8F18199-8520-B446-8199-E39623E453DB}" type="slidenum">
              <a:rPr lang="en-US" sz="1200">
                <a:latin typeface="Calibri" charset="0"/>
              </a:rPr>
              <a:pPr eaLnBrk="1" hangingPunct="1"/>
              <a:t>6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641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Much of this knowledge regarding microbes has been garnered from experimenting with culture growth: add some of this, ask whether it grows and how fast.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C7C29E1-5577-8946-AD96-62049C6EB503}" type="slidenum">
              <a:rPr lang="en-US" sz="1200">
                <a:latin typeface="Calibri" charset="0"/>
              </a:rPr>
              <a:pPr eaLnBrk="1" hangingPunct="1"/>
              <a:t>9</a:t>
            </a:fld>
            <a:endParaRPr lang="en-US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4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F4EE5F3-1593-F24F-9958-97022A87210F}" type="slidenum">
              <a:rPr lang="en-US" sz="1200">
                <a:latin typeface="Calibri" charset="0"/>
              </a:rPr>
              <a:pPr eaLnBrk="1" hangingPunct="1"/>
              <a:t>10</a:t>
            </a:fld>
            <a:endParaRPr lang="en-US" sz="1200">
              <a:latin typeface="Calibri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21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real-time imaging setup for extremophiles, archaea.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969F61-91A5-3C40-8F49-CA1C3AF631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67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mention milk spoiling</a:t>
            </a:r>
            <a:r>
              <a:rPr lang="en-US" baseline="0" dirty="0"/>
              <a:t> fast as a practical example of logarithmic growth.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E7FBA-AD93-FD47-B754-7955F2215E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5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00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8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521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6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24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4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1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859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82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E772C-A10C-AF4D-9BC9-442A5A9FDFFD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A9B4B-82E4-7A47-BAC4-6078EBA70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63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.em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_Vide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79662" y="1120301"/>
            <a:ext cx="3921138" cy="40425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9" t="13842" b="70733"/>
          <a:stretch/>
        </p:blipFill>
        <p:spPr>
          <a:xfrm>
            <a:off x="4642630" y="2057158"/>
            <a:ext cx="3814563" cy="2114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75418" y="6328583"/>
            <a:ext cx="5559151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charset="0"/>
                <a:ea typeface="Arial" charset="0"/>
                <a:cs typeface="Arial" charset="0"/>
              </a:rPr>
              <a:t>Eun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, Garner, Amir, Schmid, et al, </a:t>
            </a:r>
            <a:r>
              <a:rPr lang="en-US" sz="1600" i="1" dirty="0">
                <a:latin typeface="Arial" charset="0"/>
                <a:ea typeface="Arial" charset="0"/>
                <a:cs typeface="Arial" charset="0"/>
              </a:rPr>
              <a:t>Nature Microbiology 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4054109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04800" y="152400"/>
            <a:ext cx="7772400" cy="381000"/>
          </a:xfrm>
        </p:spPr>
        <p:txBody>
          <a:bodyPr>
            <a:normAutofit fontScale="90000"/>
          </a:bodyPr>
          <a:lstStyle/>
          <a:p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Nutritional requirements for bacterial growth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" y="609600"/>
            <a:ext cx="8839200" cy="6019800"/>
          </a:xfrm>
        </p:spPr>
        <p:txBody>
          <a:bodyPr/>
          <a:lstStyle/>
          <a:p>
            <a:pPr algn="l"/>
            <a:r>
              <a:rPr lang="en-US" sz="1800" b="1" dirty="0">
                <a:latin typeface="Calibri" charset="0"/>
                <a:ea typeface="ＭＳ Ｐゴシック" charset="0"/>
                <a:cs typeface="ＭＳ Ｐゴシック" charset="0"/>
              </a:rPr>
              <a:t>carbon source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-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autotrophs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: an organism capable of biosynthesizing all cell material from CO2 as the sole source of carbon. (Please note the difference from auxotroph).</a:t>
            </a: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-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heterotrophs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: an organism requiring organic compounds as a carbon source. </a:t>
            </a:r>
          </a:p>
          <a:p>
            <a:pPr algn="l"/>
            <a:endParaRPr lang="en-US" sz="18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l"/>
            <a:r>
              <a:rPr lang="en-US" sz="1800" b="1" dirty="0">
                <a:latin typeface="Calibri" charset="0"/>
                <a:ea typeface="ＭＳ Ｐゴシック" charset="0"/>
                <a:cs typeface="ＭＳ Ｐゴシック" charset="0"/>
              </a:rPr>
              <a:t>energy source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-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chemolithotroph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: an organism which uses inorganic chemicals as energy sources (electron donors).</a:t>
            </a: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-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chemoorganotroph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: an organism which uses organic chemicals as energy sources (electron donors).</a:t>
            </a: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-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phototroph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: an organism capable of using light as an energy source.</a:t>
            </a:r>
          </a:p>
          <a:p>
            <a:pPr algn="l"/>
            <a:endParaRPr lang="en-US" sz="1800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l"/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Most eukaryotes either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photoautotrophic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 (plants, algae) or </a:t>
            </a:r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heterotrophic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 (animals, protozoa, fungi). </a:t>
            </a:r>
          </a:p>
          <a:p>
            <a:pPr algn="l"/>
            <a:r>
              <a:rPr lang="en-US" sz="1800" i="1" dirty="0" err="1">
                <a:latin typeface="Calibri" charset="0"/>
                <a:ea typeface="ＭＳ Ｐゴシック" charset="0"/>
                <a:cs typeface="ＭＳ Ｐゴシック" charset="0"/>
              </a:rPr>
              <a:t>Lithotrophy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 is unique to bacteria and archaea.</a:t>
            </a:r>
          </a:p>
          <a:p>
            <a:pPr algn="l"/>
            <a:r>
              <a:rPr lang="en-US" sz="1800" i="1" dirty="0">
                <a:latin typeface="Calibri" charset="0"/>
                <a:ea typeface="ＭＳ Ｐゴシック" charset="0"/>
                <a:cs typeface="ＭＳ Ｐゴシック" charset="0"/>
              </a:rPr>
              <a:t>Photoheterotrophy</a:t>
            </a:r>
            <a:r>
              <a:rPr lang="en-US" sz="1800" dirty="0">
                <a:latin typeface="Calibri" charset="0"/>
                <a:ea typeface="ＭＳ Ｐゴシック" charset="0"/>
                <a:cs typeface="ＭＳ Ｐゴシック" charset="0"/>
              </a:rPr>
              <a:t>, common in purple and green Bacteria, occurs only in a very few eukaryotic algae. </a:t>
            </a:r>
          </a:p>
        </p:txBody>
      </p:sp>
    </p:spTree>
    <p:extLst>
      <p:ext uri="{BB962C8B-B14F-4D97-AF65-F5344CB8AC3E}">
        <p14:creationId xmlns:p14="http://schemas.microsoft.com/office/powerpoint/2010/main" val="3069229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58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228600" y="304800"/>
            <a:ext cx="777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eaLnBrk="0" hangingPunct="0">
              <a:defRPr/>
            </a:pPr>
            <a:r>
              <a:rPr lang="en-US" sz="2800" ker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Major nutritional types of prokaryotes</a:t>
            </a:r>
          </a:p>
        </p:txBody>
      </p:sp>
      <p:graphicFrame>
        <p:nvGraphicFramePr>
          <p:cNvPr id="24578" name="Object 2"/>
          <p:cNvGraphicFramePr>
            <a:graphicFrameLocks noChangeAspect="1"/>
          </p:cNvGraphicFramePr>
          <p:nvPr/>
        </p:nvGraphicFramePr>
        <p:xfrm>
          <a:off x="100013" y="1009654"/>
          <a:ext cx="8718550" cy="543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385048" imgH="5074920" progId="Word.Document.8">
                  <p:embed/>
                </p:oleObj>
              </mc:Choice>
              <mc:Fallback>
                <p:oleObj name="Document" r:id="rId2" imgW="8385048" imgH="5074920" progId="Word.Document.8">
                  <p:embed/>
                  <p:pic>
                    <p:nvPicPr>
                      <p:cNvPr id="24578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3" y="1009654"/>
                        <a:ext cx="8718550" cy="54340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4030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4000">
                <a:latin typeface="Calibri" charset="0"/>
                <a:ea typeface="ＭＳ Ｐゴシック" charset="0"/>
                <a:cs typeface="ＭＳ Ｐゴシック" charset="0"/>
              </a:rPr>
              <a:t>Once they have energy, microbial cells grow by binary fission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37242" y="2211388"/>
            <a:ext cx="3009157" cy="230832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Other ways to grow:</a:t>
            </a:r>
          </a:p>
          <a:p>
            <a:pPr eaLnBrk="1" hangingPunct="1">
              <a:buFont typeface="Calibri" charset="0"/>
              <a:buAutoNum type="arabicPeriod"/>
            </a:pPr>
            <a:r>
              <a:rPr lang="en-US"/>
              <a:t>Cell cycle (mitosis)</a:t>
            </a:r>
          </a:p>
          <a:p>
            <a:pPr eaLnBrk="1" hangingPunct="1">
              <a:buFont typeface="Calibri" charset="0"/>
              <a:buAutoNum type="arabicPeriod"/>
            </a:pPr>
            <a:r>
              <a:rPr lang="en-US"/>
              <a:t>Budding</a:t>
            </a:r>
          </a:p>
          <a:p>
            <a:pPr eaLnBrk="1" hangingPunct="1">
              <a:buFont typeface="Calibri" charset="0"/>
              <a:buAutoNum type="arabicPeriod"/>
            </a:pPr>
            <a:r>
              <a:rPr lang="en-US"/>
              <a:t>Fragmentation</a:t>
            </a:r>
          </a:p>
          <a:p>
            <a:pPr eaLnBrk="1" hangingPunct="1">
              <a:buFont typeface="Calibri" charset="0"/>
              <a:buAutoNum type="arabicPeriod"/>
            </a:pPr>
            <a:r>
              <a:rPr lang="en-US"/>
              <a:t>Sporulation</a:t>
            </a:r>
          </a:p>
          <a:p>
            <a:pPr eaLnBrk="1" hangingPunct="1">
              <a:buFont typeface="Calibri" charset="0"/>
              <a:buAutoNum type="arabicPeriod"/>
            </a:pP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1E8EB-BDEA-F740-A0B2-DFEED555F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006" y="1897490"/>
            <a:ext cx="5115954" cy="450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28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_Vide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79662" y="1120301"/>
            <a:ext cx="3921138" cy="404258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75418" y="6328583"/>
            <a:ext cx="5559151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Arial" charset="0"/>
                <a:ea typeface="Arial" charset="0"/>
                <a:cs typeface="Arial" charset="0"/>
              </a:rPr>
              <a:t>Eun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, Garner, Amir, Schmid, et al, </a:t>
            </a:r>
            <a:r>
              <a:rPr lang="en-US" sz="1600" i="1" dirty="0">
                <a:latin typeface="Arial" charset="0"/>
                <a:ea typeface="Arial" charset="0"/>
                <a:cs typeface="Arial" charset="0"/>
              </a:rPr>
              <a:t>Nature Microbiology 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>2018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18F86C-5FCE-C741-A951-8C69F6DAE81B}"/>
              </a:ext>
            </a:extLst>
          </p:cNvPr>
          <p:cNvSpPr txBox="1"/>
          <p:nvPr/>
        </p:nvSpPr>
        <p:spPr>
          <a:xfrm>
            <a:off x="518617" y="245066"/>
            <a:ext cx="8467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Bacterial and Archaeal cells grow by binary fission</a:t>
            </a:r>
          </a:p>
        </p:txBody>
      </p:sp>
    </p:spTree>
    <p:extLst>
      <p:ext uri="{BB962C8B-B14F-4D97-AF65-F5344CB8AC3E}">
        <p14:creationId xmlns:p14="http://schemas.microsoft.com/office/powerpoint/2010/main" val="389770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Title 1"/>
          <p:cNvSpPr>
            <a:spLocks noGrp="1"/>
          </p:cNvSpPr>
          <p:nvPr>
            <p:ph type="title"/>
          </p:nvPr>
        </p:nvSpPr>
        <p:spPr>
          <a:xfrm>
            <a:off x="457200" y="-171450"/>
            <a:ext cx="8229600" cy="1143000"/>
          </a:xfrm>
        </p:spPr>
        <p:txBody>
          <a:bodyPr/>
          <a:lstStyle/>
          <a:p>
            <a:r>
              <a:rPr lang="en-US" sz="3200">
                <a:latin typeface="Calibri" charset="0"/>
                <a:ea typeface="ＭＳ Ｐゴシック" charset="0"/>
                <a:cs typeface="ＭＳ Ｐゴシック" charset="0"/>
              </a:rPr>
              <a:t>Calculating exponential growth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3DBD35-AA48-254F-A52D-937DAE8E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320" y="625789"/>
            <a:ext cx="4967285" cy="59423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39D658-2503-A944-BE29-FDD55F00BBF1}"/>
              </a:ext>
            </a:extLst>
          </p:cNvPr>
          <p:cNvSpPr/>
          <p:nvPr/>
        </p:nvSpPr>
        <p:spPr>
          <a:xfrm>
            <a:off x="1112320" y="3789742"/>
            <a:ext cx="569913" cy="1668462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A89C84-237E-D44C-BA8F-315BE9F0AE0D}"/>
              </a:ext>
            </a:extLst>
          </p:cNvPr>
          <p:cNvSpPr/>
          <p:nvPr/>
        </p:nvSpPr>
        <p:spPr>
          <a:xfrm>
            <a:off x="5088127" y="3596980"/>
            <a:ext cx="569912" cy="16684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085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four phases of growth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B3EE42-EBBA-F4AB-9E30-0BD2E43FCD42}"/>
              </a:ext>
            </a:extLst>
          </p:cNvPr>
          <p:cNvSpPr txBox="1"/>
          <p:nvPr/>
        </p:nvSpPr>
        <p:spPr>
          <a:xfrm>
            <a:off x="4753526" y="6154320"/>
            <a:ext cx="3275256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tx1"/>
                </a:solidFill>
                <a:latin typeface="Arial"/>
                <a:cs typeface="Arial"/>
              </a:rPr>
              <a:t>Zweitering</a:t>
            </a:r>
            <a:r>
              <a:rPr lang="en-US" sz="1600" dirty="0">
                <a:solidFill>
                  <a:schemeClr val="tx1"/>
                </a:solidFill>
                <a:latin typeface="Arial"/>
                <a:cs typeface="Arial"/>
              </a:rPr>
              <a:t> et al., 1990, </a:t>
            </a:r>
            <a:r>
              <a:rPr lang="en-US" sz="1600" i="1" dirty="0">
                <a:solidFill>
                  <a:schemeClr val="tx1"/>
                </a:solidFill>
                <a:latin typeface="Arial"/>
                <a:cs typeface="Arial"/>
              </a:rPr>
              <a:t>J </a:t>
            </a:r>
            <a:r>
              <a:rPr lang="en-US" sz="1600" i="1" dirty="0" err="1">
                <a:solidFill>
                  <a:schemeClr val="tx1"/>
                </a:solidFill>
                <a:latin typeface="Arial"/>
                <a:cs typeface="Arial"/>
              </a:rPr>
              <a:t>Bacteriol</a:t>
            </a:r>
            <a:endParaRPr lang="en-US" sz="1600" i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4" name="Picture 3" descr="growth_curve.pdf">
            <a:extLst>
              <a:ext uri="{FF2B5EF4-FFF2-40B4-BE49-F238E27FC236}">
                <a16:creationId xmlns:a16="http://schemas.microsoft.com/office/drawing/2014/main" id="{752199B7-9E52-686E-F621-34FDD2AF1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64" y="1635312"/>
            <a:ext cx="6235448" cy="394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95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715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Calculating exponential growth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52400" y="2451100"/>
            <a:ext cx="88392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</a:pPr>
            <a:endParaRPr lang="en-US" dirty="0">
              <a:latin typeface="Calibri" charset="0"/>
            </a:endParaRPr>
          </a:p>
          <a:p>
            <a:pPr algn="ctr">
              <a:spcBef>
                <a:spcPct val="20000"/>
              </a:spcBef>
            </a:pPr>
            <a:endParaRPr lang="en-US" dirty="0">
              <a:latin typeface="Calibri" charset="0"/>
            </a:endParaRPr>
          </a:p>
          <a:p>
            <a:pPr algn="ctr">
              <a:spcBef>
                <a:spcPct val="20000"/>
              </a:spcBef>
            </a:pPr>
            <a:endParaRPr lang="en-US" dirty="0">
              <a:latin typeface="Calibri" charset="0"/>
            </a:endParaRPr>
          </a:p>
          <a:p>
            <a:pPr>
              <a:spcBef>
                <a:spcPct val="20000"/>
              </a:spcBef>
            </a:pPr>
            <a:r>
              <a:rPr lang="en-US" b="1" dirty="0">
                <a:solidFill>
                  <a:srgbClr val="FF0000"/>
                </a:solidFill>
                <a:latin typeface="Calibri" charset="0"/>
              </a:rPr>
              <a:t>Doubling time or generation time </a:t>
            </a:r>
            <a:r>
              <a:rPr lang="en-US" b="1" dirty="0">
                <a:latin typeface="Calibri" charset="0"/>
              </a:rPr>
              <a:t>- </a:t>
            </a:r>
            <a:r>
              <a:rPr lang="en-US" dirty="0">
                <a:latin typeface="Calibri" charset="0"/>
              </a:rPr>
              <a:t>the time needed for a population to double: g = t/n</a:t>
            </a:r>
          </a:p>
          <a:p>
            <a:pPr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Calibri" charset="0"/>
              </a:rPr>
              <a:t>Division rate </a:t>
            </a:r>
            <a:r>
              <a:rPr lang="en-US" dirty="0">
                <a:latin typeface="Calibri" charset="0"/>
              </a:rPr>
              <a:t>– number of generations per unit time (h</a:t>
            </a:r>
            <a:r>
              <a:rPr lang="en-US" baseline="30000" dirty="0">
                <a:latin typeface="Calibri" charset="0"/>
              </a:rPr>
              <a:t>-1</a:t>
            </a:r>
            <a:r>
              <a:rPr lang="en-US" dirty="0">
                <a:latin typeface="Calibri" charset="0"/>
              </a:rPr>
              <a:t>)</a:t>
            </a:r>
          </a:p>
          <a:p>
            <a:pPr>
              <a:spcBef>
                <a:spcPct val="20000"/>
              </a:spcBef>
            </a:pPr>
            <a:r>
              <a:rPr lang="en-US" dirty="0">
                <a:latin typeface="Calibri" charset="0"/>
              </a:rPr>
              <a:t>Optimal doubling time for </a:t>
            </a:r>
            <a:r>
              <a:rPr lang="en-US" i="1" dirty="0">
                <a:latin typeface="Calibri" charset="0"/>
              </a:rPr>
              <a:t>E. coli</a:t>
            </a:r>
            <a:r>
              <a:rPr lang="en-US" dirty="0">
                <a:latin typeface="Calibri" charset="0"/>
              </a:rPr>
              <a:t> = 20-30 min, for yeast = 1 hr. </a:t>
            </a:r>
          </a:p>
          <a:p>
            <a:pPr>
              <a:spcBef>
                <a:spcPct val="20000"/>
              </a:spcBef>
            </a:pPr>
            <a:r>
              <a:rPr lang="en-US" dirty="0">
                <a:latin typeface="Calibri" charset="0"/>
              </a:rPr>
              <a:t>In 24 </a:t>
            </a:r>
            <a:r>
              <a:rPr lang="en-US" dirty="0" err="1">
                <a:latin typeface="Calibri" charset="0"/>
              </a:rPr>
              <a:t>hrs</a:t>
            </a:r>
            <a:r>
              <a:rPr lang="en-US" dirty="0">
                <a:latin typeface="Calibri" charset="0"/>
              </a:rPr>
              <a:t> </a:t>
            </a:r>
            <a:r>
              <a:rPr lang="en-US" i="1" dirty="0">
                <a:latin typeface="Calibri" charset="0"/>
              </a:rPr>
              <a:t>E. coli</a:t>
            </a:r>
            <a:r>
              <a:rPr lang="en-US" dirty="0">
                <a:latin typeface="Calibri" charset="0"/>
              </a:rPr>
              <a:t> can divide for 72 generations </a:t>
            </a:r>
          </a:p>
          <a:p>
            <a:pPr>
              <a:spcBef>
                <a:spcPct val="20000"/>
              </a:spcBef>
            </a:pPr>
            <a:r>
              <a:rPr lang="en-US" dirty="0">
                <a:latin typeface="Calibri" charset="0"/>
              </a:rPr>
              <a:t>		= 4.7 x 10</a:t>
            </a:r>
            <a:r>
              <a:rPr lang="en-US" baseline="30000" dirty="0">
                <a:latin typeface="Calibri" charset="0"/>
              </a:rPr>
              <a:t>21</a:t>
            </a:r>
            <a:r>
              <a:rPr lang="en-US" dirty="0">
                <a:latin typeface="Calibri" charset="0"/>
              </a:rPr>
              <a:t> cells!! </a:t>
            </a:r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990604" y="796929"/>
            <a:ext cx="6049963" cy="97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457200" indent="-457200" algn="ctr" eaLnBrk="0" hangingPunct="0">
              <a:spcBef>
                <a:spcPct val="20000"/>
              </a:spcBef>
            </a:pPr>
            <a:r>
              <a:rPr lang="en-US">
                <a:solidFill>
                  <a:srgbClr val="FF0000"/>
                </a:solidFill>
                <a:latin typeface="Calibri" charset="0"/>
              </a:rPr>
              <a:t>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t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 = 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0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 x 2</a:t>
            </a:r>
            <a:r>
              <a:rPr lang="en-US" baseline="30000">
                <a:solidFill>
                  <a:srgbClr val="FF0000"/>
                </a:solidFill>
                <a:latin typeface="Calibri" charset="0"/>
              </a:rPr>
              <a:t>n</a:t>
            </a:r>
          </a:p>
          <a:p>
            <a:pPr marL="457200" indent="-457200" eaLnBrk="0" hangingPunct="0">
              <a:spcBef>
                <a:spcPct val="20000"/>
              </a:spcBef>
            </a:pPr>
            <a:r>
              <a:rPr lang="en-US">
                <a:solidFill>
                  <a:srgbClr val="000000"/>
                </a:solidFill>
                <a:latin typeface="Calibri" charset="0"/>
              </a:rPr>
              <a:t>where N</a:t>
            </a:r>
            <a:r>
              <a:rPr lang="en-US" baseline="-25000">
                <a:solidFill>
                  <a:srgbClr val="000000"/>
                </a:solidFill>
                <a:latin typeface="Calibri" charset="0"/>
              </a:rPr>
              <a:t>t </a:t>
            </a:r>
            <a:r>
              <a:rPr lang="en-US">
                <a:solidFill>
                  <a:srgbClr val="000000"/>
                </a:solidFill>
                <a:latin typeface="Calibri" charset="0"/>
              </a:rPr>
              <a:t>= Number of cells at time t; N</a:t>
            </a:r>
            <a:r>
              <a:rPr lang="en-US" baseline="-25000">
                <a:solidFill>
                  <a:srgbClr val="000000"/>
                </a:solidFill>
                <a:latin typeface="Calibri" charset="0"/>
              </a:rPr>
              <a:t>0</a:t>
            </a:r>
            <a:r>
              <a:rPr lang="en-US">
                <a:solidFill>
                  <a:srgbClr val="000000"/>
                </a:solidFill>
                <a:latin typeface="Calibri" charset="0"/>
              </a:rPr>
              <a:t> = number of cells at start; and n = number of cell generations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2509838" y="2565400"/>
            <a:ext cx="35052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 algn="ctr" eaLnBrk="0" hangingPunct="0">
              <a:spcBef>
                <a:spcPct val="20000"/>
              </a:spcBef>
            </a:pPr>
            <a:r>
              <a:rPr lang="en-US">
                <a:solidFill>
                  <a:srgbClr val="FF0000"/>
                </a:solidFill>
                <a:latin typeface="Calibri" charset="0"/>
              </a:rPr>
              <a:t>log 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t 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= logN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0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 + n log2</a:t>
            </a:r>
          </a:p>
        </p:txBody>
      </p:sp>
      <p:sp>
        <p:nvSpPr>
          <p:cNvPr id="7" name="Rectangle 6"/>
          <p:cNvSpPr/>
          <p:nvPr/>
        </p:nvSpPr>
        <p:spPr>
          <a:xfrm>
            <a:off x="2509842" y="3276600"/>
            <a:ext cx="3836987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0" hangingPunct="0">
              <a:spcBef>
                <a:spcPct val="20000"/>
              </a:spcBef>
            </a:pPr>
            <a:r>
              <a:rPr lang="en-US">
                <a:solidFill>
                  <a:srgbClr val="FF0000"/>
                </a:solidFill>
                <a:latin typeface="Calibri" charset="0"/>
              </a:rPr>
              <a:t>n = (log 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t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 – logN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0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) / 0.301</a:t>
            </a:r>
          </a:p>
        </p:txBody>
      </p:sp>
    </p:spTree>
    <p:extLst>
      <p:ext uri="{BB962C8B-B14F-4D97-AF65-F5344CB8AC3E}">
        <p14:creationId xmlns:p14="http://schemas.microsoft.com/office/powerpoint/2010/main" val="194717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Calculating growth</a:t>
            </a: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152650"/>
          </a:xfrm>
        </p:spPr>
        <p:txBody>
          <a:bodyPr/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A cell culture has grown from OD600 0.25 to 1.0 in 24 hours. What is its generation (doubling) time? How many generations have elapsed?</a:t>
            </a:r>
          </a:p>
          <a:p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509842" y="3276604"/>
            <a:ext cx="3836987" cy="701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20000"/>
              </a:spcBef>
            </a:pPr>
            <a:r>
              <a:rPr lang="en-US">
                <a:solidFill>
                  <a:srgbClr val="FF0000"/>
                </a:solidFill>
                <a:latin typeface="Calibri" charset="0"/>
              </a:rPr>
              <a:t>n = (log 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t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 – logN</a:t>
            </a:r>
            <a:r>
              <a:rPr lang="en-US" baseline="-25000">
                <a:solidFill>
                  <a:srgbClr val="FF0000"/>
                </a:solidFill>
                <a:latin typeface="Calibri" charset="0"/>
              </a:rPr>
              <a:t>0</a:t>
            </a:r>
            <a:r>
              <a:rPr lang="en-US">
                <a:solidFill>
                  <a:srgbClr val="FF0000"/>
                </a:solidFill>
                <a:latin typeface="Calibri" charset="0"/>
              </a:rPr>
              <a:t>) / 0.301</a:t>
            </a:r>
          </a:p>
          <a:p>
            <a:pPr algn="ctr" eaLnBrk="0" hangingPunct="0">
              <a:spcBef>
                <a:spcPct val="20000"/>
              </a:spcBef>
            </a:pPr>
            <a:r>
              <a:rPr lang="en-US">
                <a:solidFill>
                  <a:srgbClr val="FF0000"/>
                </a:solidFill>
                <a:latin typeface="Calibri" charset="0"/>
              </a:rPr>
              <a:t>g = t/n</a:t>
            </a:r>
          </a:p>
        </p:txBody>
      </p:sp>
      <p:sp>
        <p:nvSpPr>
          <p:cNvPr id="7" name="Rectangle 6"/>
          <p:cNvSpPr/>
          <p:nvPr/>
        </p:nvSpPr>
        <p:spPr>
          <a:xfrm>
            <a:off x="3117850" y="4838704"/>
            <a:ext cx="2286000" cy="7017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0" hangingPunct="0">
              <a:spcBef>
                <a:spcPct val="20000"/>
              </a:spcBef>
              <a:defRPr/>
            </a:pPr>
            <a:r>
              <a:rPr lang="en-US" kern="0" dirty="0" err="1">
                <a:solidFill>
                  <a:srgbClr val="FF0000"/>
                </a:solidFill>
                <a:latin typeface="Calibri"/>
                <a:ea typeface="ＭＳ Ｐゴシック" charset="-128"/>
                <a:cs typeface="ＭＳ Ｐゴシック" charset="-128"/>
              </a:rPr>
              <a:t>n</a:t>
            </a:r>
            <a:r>
              <a:rPr lang="en-US" kern="0" dirty="0">
                <a:solidFill>
                  <a:srgbClr val="FF0000"/>
                </a:solidFill>
                <a:latin typeface="Calibri"/>
                <a:ea typeface="ＭＳ Ｐゴシック" charset="-128"/>
                <a:cs typeface="ＭＳ Ｐゴシック" charset="-128"/>
              </a:rPr>
              <a:t> = 2</a:t>
            </a:r>
          </a:p>
          <a:p>
            <a:pPr algn="ctr" eaLnBrk="0" hangingPunct="0">
              <a:spcBef>
                <a:spcPct val="20000"/>
              </a:spcBef>
              <a:defRPr/>
            </a:pPr>
            <a:r>
              <a:rPr lang="en-US" kern="0" dirty="0" err="1">
                <a:solidFill>
                  <a:srgbClr val="FF0000"/>
                </a:solidFill>
                <a:latin typeface="Calibri"/>
                <a:ea typeface="ＭＳ Ｐゴシック" charset="-128"/>
                <a:cs typeface="ＭＳ Ｐゴシック" charset="-128"/>
              </a:rPr>
              <a:t>g</a:t>
            </a:r>
            <a:r>
              <a:rPr lang="en-US" kern="0" dirty="0">
                <a:solidFill>
                  <a:srgbClr val="FF0000"/>
                </a:solidFill>
                <a:latin typeface="Calibri"/>
                <a:ea typeface="ＭＳ Ｐゴシック" charset="-128"/>
                <a:cs typeface="ＭＳ Ｐゴシック" charset="-128"/>
              </a:rPr>
              <a:t> = 12 hrs</a:t>
            </a:r>
          </a:p>
        </p:txBody>
      </p:sp>
    </p:spTree>
    <p:extLst>
      <p:ext uri="{BB962C8B-B14F-4D97-AF65-F5344CB8AC3E}">
        <p14:creationId xmlns:p14="http://schemas.microsoft.com/office/powerpoint/2010/main" val="347801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Cell growth in the lab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Batch culture – Growing cells together in a flask in a liquid nutrient broth.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Plate growth – Growing cells in individual colonies on a solid support (agar)</a:t>
            </a:r>
          </a:p>
          <a:p>
            <a:pPr marL="0" indent="0">
              <a:buNone/>
            </a:pP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 err="1">
                <a:latin typeface="Calibri" charset="0"/>
                <a:ea typeface="ＭＳ Ｐゴシック" charset="0"/>
                <a:cs typeface="ＭＳ Ｐゴシック" charset="0"/>
              </a:rPr>
              <a:t>Chemostat</a:t>
            </a:r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 culture (continuous culture) – growing cells at a fixed growth rate with controlled inflow and outflow of medium, where the medium supplied is limiting for a required nutrient (e.g. sugar).</a:t>
            </a:r>
          </a:p>
        </p:txBody>
      </p:sp>
    </p:spTree>
    <p:extLst>
      <p:ext uri="{BB962C8B-B14F-4D97-AF65-F5344CB8AC3E}">
        <p14:creationId xmlns:p14="http://schemas.microsoft.com/office/powerpoint/2010/main" val="2426336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Growing cultures in the lab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985" y="1417638"/>
            <a:ext cx="3294616" cy="2463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515" y="1417638"/>
            <a:ext cx="3289300" cy="246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00034" y="4021909"/>
            <a:ext cx="10360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BATCH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80378" y="4088855"/>
            <a:ext cx="951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PLATE</a:t>
            </a:r>
          </a:p>
        </p:txBody>
      </p:sp>
    </p:spTree>
    <p:extLst>
      <p:ext uri="{BB962C8B-B14F-4D97-AF65-F5344CB8AC3E}">
        <p14:creationId xmlns:p14="http://schemas.microsoft.com/office/powerpoint/2010/main" val="119592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Microbes and Math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dirty="0">
                <a:ea typeface="+mn-ea"/>
                <a:cs typeface="+mn-cs"/>
              </a:rPr>
              <a:t>J-term 2023</a:t>
            </a:r>
          </a:p>
          <a:p>
            <a:pPr>
              <a:defRPr/>
            </a:pPr>
            <a:r>
              <a:rPr lang="en-US" dirty="0"/>
              <a:t>Growth introduction</a:t>
            </a:r>
          </a:p>
          <a:p>
            <a:pPr>
              <a:defRPr/>
            </a:pPr>
            <a:r>
              <a:rPr lang="en-US">
                <a:ea typeface="+mn-ea"/>
                <a:cs typeface="+mn-cs"/>
              </a:rPr>
              <a:t>2023-01-18</a:t>
            </a: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1220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Monitoring cell growth	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None/>
            </a:pPr>
            <a:r>
              <a:rPr lang="en-US" u="sng" dirty="0">
                <a:latin typeface="Calibri" charset="0"/>
                <a:ea typeface="ＭＳ Ｐゴシック" charset="0"/>
                <a:cs typeface="ＭＳ Ｐゴシック" charset="0"/>
              </a:rPr>
              <a:t>Culturable organisms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Direct counts (e.g. hemocytometer)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Plate counts (aka viable counts)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Spectrophotometer</a:t>
            </a:r>
          </a:p>
          <a:p>
            <a:pPr marL="514350" indent="-514350">
              <a:buNone/>
            </a:pPr>
            <a:r>
              <a:rPr lang="en-US" u="sng" dirty="0">
                <a:latin typeface="Calibri" charset="0"/>
                <a:ea typeface="ＭＳ Ｐゴシック" charset="0"/>
                <a:cs typeface="ＭＳ Ｐゴシック" charset="0"/>
              </a:rPr>
              <a:t>Unculturable organisms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Genetic methods 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Environmental probing and enumeration</a:t>
            </a:r>
          </a:p>
          <a:p>
            <a:pPr marL="514350" indent="-514350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FACS</a:t>
            </a:r>
          </a:p>
          <a:p>
            <a:pPr marL="514350" indent="-514350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822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>
          <a:xfrm>
            <a:off x="592933" y="105727"/>
            <a:ext cx="7886700" cy="1325563"/>
          </a:xfrm>
        </p:spPr>
        <p:txBody>
          <a:bodyPr/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Direct counts – used frequently for environmental samples</a:t>
            </a:r>
          </a:p>
        </p:txBody>
      </p:sp>
      <p:pic>
        <p:nvPicPr>
          <p:cNvPr id="46083" name="Picture 3" descr="06_14Figure-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" y="1417642"/>
            <a:ext cx="9072563" cy="276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42888" y="4308475"/>
            <a:ext cx="2620962" cy="120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u="sng"/>
              <a:t>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Quick and easy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Get direct counts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863854" y="4308475"/>
            <a:ext cx="5853113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u="sng"/>
              <a:t>Disadvantages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Requires staining to distinguish live/dead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Motile organisms must be immobilized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Doesn</a:t>
            </a:r>
            <a:r>
              <a:rPr lang="ja-JP" altLang="en-US"/>
              <a:t>’</a:t>
            </a:r>
            <a:r>
              <a:rPr lang="en-US"/>
              <a:t>t work well at low densities</a:t>
            </a:r>
          </a:p>
        </p:txBody>
      </p:sp>
    </p:spTree>
    <p:extLst>
      <p:ext uri="{BB962C8B-B14F-4D97-AF65-F5344CB8AC3E}">
        <p14:creationId xmlns:p14="http://schemas.microsoft.com/office/powerpoint/2010/main" val="166088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6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>
          <a:xfrm>
            <a:off x="457200" y="-96838"/>
            <a:ext cx="8229600" cy="1143001"/>
          </a:xfrm>
        </p:spPr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Plate counts</a:t>
            </a:r>
          </a:p>
        </p:txBody>
      </p:sp>
      <p:pic>
        <p:nvPicPr>
          <p:cNvPr id="47107" name="Picture 3" descr="06_16Figure-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46167"/>
            <a:ext cx="3676650" cy="516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08" name="TextBox 4"/>
          <p:cNvSpPr txBox="1">
            <a:spLocks noChangeArrowheads="1"/>
          </p:cNvSpPr>
          <p:nvPr/>
        </p:nvSpPr>
        <p:spPr bwMode="auto">
          <a:xfrm>
            <a:off x="4345798" y="1482823"/>
            <a:ext cx="6147837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u="sng" dirty="0"/>
              <a:t>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Can distinguish live/dead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Reliable counts when growth </a:t>
            </a:r>
          </a:p>
          <a:p>
            <a:pPr eaLnBrk="1" hangingPunct="1"/>
            <a:r>
              <a:rPr lang="en-US" dirty="0"/>
              <a:t>conditions are known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High sensitivity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u="sng" dirty="0"/>
              <a:t>Disadvantages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Highly misleading for mixed</a:t>
            </a:r>
          </a:p>
          <a:p>
            <a:pPr eaLnBrk="1" hangingPunct="1"/>
            <a:r>
              <a:rPr lang="en-US" dirty="0"/>
              <a:t>cultures (the Great Plate</a:t>
            </a:r>
          </a:p>
          <a:p>
            <a:pPr eaLnBrk="1" hangingPunct="1"/>
            <a:r>
              <a:rPr lang="en-US" dirty="0"/>
              <a:t>Count Anomaly)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Can take a long time for </a:t>
            </a:r>
          </a:p>
          <a:p>
            <a:pPr eaLnBrk="1" hangingPunct="1"/>
            <a:r>
              <a:rPr lang="en-US" dirty="0"/>
              <a:t>slower-growers</a:t>
            </a:r>
          </a:p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dirty="0"/>
              <a:t>Can’t be used for unculturable organisms</a:t>
            </a:r>
          </a:p>
        </p:txBody>
      </p:sp>
    </p:spTree>
    <p:extLst>
      <p:ext uri="{BB962C8B-B14F-4D97-AF65-F5344CB8AC3E}">
        <p14:creationId xmlns:p14="http://schemas.microsoft.com/office/powerpoint/2010/main" val="2067544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Spectrophotometer</a:t>
            </a:r>
          </a:p>
        </p:txBody>
      </p:sp>
      <p:sp>
        <p:nvSpPr>
          <p:cNvPr id="48132" name="TextBox 4"/>
          <p:cNvSpPr txBox="1">
            <a:spLocks noChangeArrowheads="1"/>
          </p:cNvSpPr>
          <p:nvPr/>
        </p:nvSpPr>
        <p:spPr bwMode="auto">
          <a:xfrm>
            <a:off x="4294192" y="1146175"/>
            <a:ext cx="4378325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u="sng"/>
              <a:t>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Sensitive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Can be done on live </a:t>
            </a:r>
          </a:p>
          <a:p>
            <a:pPr eaLnBrk="1" hangingPunct="1"/>
            <a:r>
              <a:rPr lang="en-US"/>
              <a:t>cultures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Quick and easy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Proportional to direct counts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Can use the instrument for </a:t>
            </a:r>
          </a:p>
          <a:p>
            <a:pPr eaLnBrk="1" hangingPunct="1"/>
            <a:r>
              <a:rPr lang="en-US"/>
              <a:t>quantifying other samples </a:t>
            </a:r>
          </a:p>
          <a:p>
            <a:pPr eaLnBrk="1" hangingPunct="1"/>
            <a:r>
              <a:rPr lang="en-US"/>
              <a:t>(e.g. DNA, protein, enzyme </a:t>
            </a:r>
          </a:p>
          <a:p>
            <a:pPr eaLnBrk="1" hangingPunct="1"/>
            <a:r>
              <a:rPr lang="en-US"/>
              <a:t>activity)</a:t>
            </a:r>
          </a:p>
          <a:p>
            <a:pPr eaLnBrk="1" hangingPunct="1"/>
            <a:endParaRPr lang="en-US"/>
          </a:p>
          <a:p>
            <a:pPr eaLnBrk="1" hangingPunct="1"/>
            <a:r>
              <a:rPr lang="en-US" u="sng"/>
              <a:t>Disadvantages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Does not distinguish live/dead</a:t>
            </a:r>
          </a:p>
          <a:p>
            <a:pPr eaLnBrk="1" hangingPunct="1"/>
            <a:r>
              <a:rPr lang="en-US"/>
              <a:t>unless there is lysis.</a:t>
            </a:r>
          </a:p>
          <a:p>
            <a:pPr eaLnBrk="1" hangingPunct="1">
              <a:buFont typeface="Arial" charset="0"/>
              <a:buChar char="•"/>
            </a:pPr>
            <a:r>
              <a:rPr lang="en-US"/>
              <a:t>Misleading if clumps or flocs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C68021-1752-9348-8285-EFE967EE9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284" y="1501254"/>
            <a:ext cx="2667991" cy="517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595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136A9-04C9-BA8F-92EB-E3F7C45B5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Bioscreen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5908D-CCE2-5756-EEEB-6E28BBF47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throughput growth curves</a:t>
            </a:r>
          </a:p>
          <a:p>
            <a:r>
              <a:rPr lang="en-US" dirty="0"/>
              <a:t>200 at once, automated readings every 30 mins</a:t>
            </a:r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F96E1EF4-A0C3-FC9E-C0C2-91059EC23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850" y="2973165"/>
            <a:ext cx="6364448" cy="3080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7756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The four phases of growth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6B4377-8E21-D246-9F7C-5A5AFA1ADD4B}"/>
              </a:ext>
            </a:extLst>
          </p:cNvPr>
          <p:cNvSpPr txBox="1"/>
          <p:nvPr/>
        </p:nvSpPr>
        <p:spPr>
          <a:xfrm>
            <a:off x="1119116" y="5554641"/>
            <a:ext cx="79449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Plate counts (viable count) and spec (OD or turbidity) might yield different answers</a:t>
            </a:r>
          </a:p>
          <a:p>
            <a:r>
              <a:rPr lang="en-US" dirty="0"/>
              <a:t>For log phase, stat phase, and death phase, but they should yield the same</a:t>
            </a:r>
          </a:p>
          <a:p>
            <a:r>
              <a:rPr lang="en-US" dirty="0"/>
              <a:t>Growth rate for exponential phase. That’s why microbial physiology is usually </a:t>
            </a:r>
          </a:p>
          <a:p>
            <a:r>
              <a:rPr lang="en-US" dirty="0"/>
              <a:t>Determined by growth rate in exponential phase – “balanced growth”</a:t>
            </a:r>
          </a:p>
        </p:txBody>
      </p:sp>
      <p:pic>
        <p:nvPicPr>
          <p:cNvPr id="4" name="Picture 3" descr="growth_curve.pdf">
            <a:extLst>
              <a:ext uri="{FF2B5EF4-FFF2-40B4-BE49-F238E27FC236}">
                <a16:creationId xmlns:a16="http://schemas.microsoft.com/office/drawing/2014/main" id="{9E544950-356F-D466-6850-B062C3900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64" y="1635312"/>
            <a:ext cx="6235448" cy="3948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28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8DD75-9C2A-FE39-4E95-78B4F9C9C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we’ll talk about today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3BFE8F7-57B2-01B6-C37B-8C2B5E268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dirty="0">
                <a:ea typeface="+mn-ea"/>
                <a:cs typeface="+mn-cs"/>
              </a:rPr>
              <a:t>Nutrients and media</a:t>
            </a:r>
          </a:p>
          <a:p>
            <a:pPr>
              <a:defRPr/>
            </a:pPr>
            <a:r>
              <a:rPr lang="en-US" dirty="0">
                <a:ea typeface="+mn-ea"/>
                <a:cs typeface="+mn-cs"/>
              </a:rPr>
              <a:t>Logarithmic growth</a:t>
            </a:r>
          </a:p>
          <a:p>
            <a:pPr>
              <a:defRPr/>
            </a:pPr>
            <a:r>
              <a:rPr lang="en-US" dirty="0">
                <a:ea typeface="+mn-ea"/>
                <a:cs typeface="+mn-cs"/>
              </a:rPr>
              <a:t>Measuring cell growth</a:t>
            </a:r>
          </a:p>
          <a:p>
            <a:pPr>
              <a:defRPr/>
            </a:pPr>
            <a:r>
              <a:rPr lang="en-US" dirty="0">
                <a:ea typeface="+mn-ea"/>
                <a:cs typeface="+mn-cs"/>
              </a:rPr>
              <a:t>Culturing methods</a:t>
            </a:r>
          </a:p>
        </p:txBody>
      </p:sp>
    </p:spTree>
    <p:extLst>
      <p:ext uri="{BB962C8B-B14F-4D97-AF65-F5344CB8AC3E}">
        <p14:creationId xmlns:p14="http://schemas.microsoft.com/office/powerpoint/2010/main" val="3110606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The laws of thermodynamics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Calibri" charset="0"/>
              <a:buAutoNum type="arabicPeriod"/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Energy can be neither created or destroyed.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Entropy increases.</a:t>
            </a:r>
          </a:p>
          <a:p>
            <a:pPr marL="514350" indent="-514350">
              <a:buFont typeface="Calibri" charset="0"/>
              <a:buAutoNum type="arabicPeriod"/>
            </a:pP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Entropy is temperature dependent.</a:t>
            </a:r>
          </a:p>
          <a:p>
            <a:pPr marL="514350" indent="-514350">
              <a:buFont typeface="Calibri" charset="0"/>
              <a:buAutoNum type="arabicPeriod"/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613" y="2308229"/>
            <a:ext cx="4170362" cy="44767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5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How do cells fight entropy?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58750" y="728663"/>
            <a:ext cx="9423400" cy="631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20376" rIns="0" bIns="20376"/>
          <a:lstStyle>
            <a:lvl1pPr marL="250825" indent="-250825" defTabSz="10191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827088" indent="-317500" defTabSz="10191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endParaRPr lang="en-US" sz="2000"/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 i="1" u="sng"/>
              <a:t>Metabolism</a:t>
            </a:r>
            <a:endParaRPr lang="en-US" sz="2000"/>
          </a:p>
          <a:p>
            <a:pPr lvl="1"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/>
              <a:t>The sum total of all of the chemical reactions that </a:t>
            </a:r>
          </a:p>
          <a:p>
            <a:pPr lvl="1"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</a:pPr>
            <a:r>
              <a:rPr lang="en-US" sz="2000"/>
              <a:t>occur in a cell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/>
              <a:t> </a:t>
            </a:r>
            <a:r>
              <a:rPr lang="en-US" sz="2000" i="1" u="sng"/>
              <a:t>Catabolic reactions (catabolism)</a:t>
            </a:r>
          </a:p>
          <a:p>
            <a:pPr lvl="1"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/>
              <a:t>Energy-releasing metabolic reactions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 i="1" u="sng"/>
              <a:t>Anabolic reactions (anabolism)</a:t>
            </a:r>
          </a:p>
          <a:p>
            <a:pPr lvl="1"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/>
              <a:t>Energy-requiring metabolic reactions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000"/>
              <a:t>Most of what is known of microbial metabolism is based on study of</a:t>
            </a:r>
          </a:p>
          <a:p>
            <a:pPr eaLnBrk="1" hangingPunct="1">
              <a:lnSpc>
                <a:spcPct val="150000"/>
              </a:lnSpc>
              <a:spcBef>
                <a:spcPct val="20000"/>
              </a:spcBef>
              <a:buClr>
                <a:schemeClr val="tx1"/>
              </a:buClr>
            </a:pPr>
            <a:r>
              <a:rPr lang="en-US" sz="2000"/>
              <a:t> laboratory cultures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None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44807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3"/>
          <p:cNvSpPr txBox="1">
            <a:spLocks noChangeArrowheads="1"/>
          </p:cNvSpPr>
          <p:nvPr/>
        </p:nvSpPr>
        <p:spPr bwMode="auto">
          <a:xfrm>
            <a:off x="457200" y="742184"/>
            <a:ext cx="7758732" cy="573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20376" rIns="0" bIns="20376"/>
          <a:lstStyle>
            <a:lvl1pPr marL="250825" indent="-250825" defTabSz="10191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827088" indent="-317500" defTabSz="101917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3000" i="1" u="sng" dirty="0"/>
              <a:t>Nutrients</a:t>
            </a:r>
            <a:endParaRPr lang="en-US" sz="3000" dirty="0"/>
          </a:p>
          <a:p>
            <a:pPr lvl="1"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600" dirty="0"/>
              <a:t>Supply of monomers (or precursors of) required by cells for growth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3000" i="1" u="sng" dirty="0"/>
              <a:t>Macronutrients</a:t>
            </a:r>
            <a:endParaRPr lang="en-US" sz="3000" dirty="0"/>
          </a:p>
          <a:p>
            <a:pPr lvl="1"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600" dirty="0"/>
              <a:t>Nutrients required in large amounts (C, N, P, S, </a:t>
            </a:r>
            <a:r>
              <a:rPr lang="en-US" sz="2600" dirty="0" err="1"/>
              <a:t>etc</a:t>
            </a:r>
            <a:r>
              <a:rPr lang="en-US" sz="2600" dirty="0"/>
              <a:t>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3000" i="1" u="sng" dirty="0"/>
              <a:t>Micronutrients</a:t>
            </a:r>
            <a:endParaRPr lang="en-US" sz="3000" dirty="0"/>
          </a:p>
          <a:p>
            <a:pPr lvl="1"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600" dirty="0"/>
              <a:t>Nutrients required in trace amounts (e.g. trace metals)</a:t>
            </a:r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Char char="§"/>
            </a:pPr>
            <a:r>
              <a:rPr lang="en-US" sz="2600" i="1" u="sng" dirty="0"/>
              <a:t>Growth factors </a:t>
            </a:r>
            <a:r>
              <a:rPr lang="en-US" sz="2600" dirty="0"/>
              <a:t> (Vitamins, amino acids, purines, </a:t>
            </a:r>
            <a:r>
              <a:rPr lang="en-US" sz="2600" dirty="0" err="1"/>
              <a:t>pyrimidines</a:t>
            </a:r>
            <a:r>
              <a:rPr lang="en-US" sz="2600" dirty="0"/>
              <a:t>)</a:t>
            </a:r>
            <a:endParaRPr lang="en-US" sz="2600" i="1" u="sng" dirty="0"/>
          </a:p>
          <a:p>
            <a:pPr eaLnBrk="1" hangingPunct="1">
              <a:spcBef>
                <a:spcPct val="20000"/>
              </a:spcBef>
              <a:buClr>
                <a:schemeClr val="tx1"/>
              </a:buClr>
              <a:buFont typeface="Wingdings" charset="0"/>
              <a:buNone/>
            </a:pPr>
            <a:endParaRPr lang="en-US" sz="2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64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Defined medium</a:t>
            </a:r>
          </a:p>
          <a:p>
            <a:pPr lvl="1"/>
            <a:r>
              <a:rPr lang="en-US" dirty="0">
                <a:latin typeface="Calibri" charset="0"/>
                <a:ea typeface="ＭＳ Ｐゴシック" charset="0"/>
              </a:rPr>
              <a:t>All chemical components added are known</a:t>
            </a:r>
          </a:p>
          <a:p>
            <a:pPr lvl="1"/>
            <a:r>
              <a:rPr lang="en-US" dirty="0">
                <a:latin typeface="Calibri" charset="0"/>
                <a:ea typeface="ＭＳ Ｐゴシック" charset="0"/>
              </a:rPr>
              <a:t>Minimal medium = only those components absolutely required for growth are included</a:t>
            </a:r>
          </a:p>
          <a:p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Complex medium</a:t>
            </a:r>
          </a:p>
          <a:p>
            <a:pPr lvl="1"/>
            <a:r>
              <a:rPr lang="en-US" dirty="0">
                <a:latin typeface="Calibri" charset="0"/>
                <a:ea typeface="ＭＳ Ｐゴシック" charset="0"/>
              </a:rPr>
              <a:t>Usually contains </a:t>
            </a:r>
            <a:r>
              <a:rPr lang="en-US" dirty="0" err="1">
                <a:latin typeface="Calibri" charset="0"/>
                <a:ea typeface="ＭＳ Ｐゴシック" charset="0"/>
              </a:rPr>
              <a:t>tryptone</a:t>
            </a:r>
            <a:r>
              <a:rPr lang="en-US" dirty="0">
                <a:latin typeface="Calibri" charset="0"/>
                <a:ea typeface="ＭＳ Ｐゴシック" charset="0"/>
              </a:rPr>
              <a:t> or yeast extract</a:t>
            </a:r>
          </a:p>
          <a:p>
            <a:pPr lvl="1"/>
            <a:r>
              <a:rPr lang="en-US" dirty="0">
                <a:latin typeface="Calibri" charset="0"/>
                <a:ea typeface="ＭＳ Ｐゴシック" charset="0"/>
              </a:rPr>
              <a:t>Medium components are undefined but allow optimal growth.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9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Biosynthetic capacity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</a:rPr>
              <a:t>The ability of a microbial species to produce its own nutrients from precursors provided in the medium.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</a:endParaRPr>
          </a:p>
          <a:p>
            <a:pPr eaLnBrk="1" hangingPunct="1"/>
            <a:r>
              <a:rPr lang="en-US" dirty="0">
                <a:latin typeface="Calibri" charset="0"/>
                <a:ea typeface="ＭＳ Ｐゴシック" charset="0"/>
              </a:rPr>
              <a:t>The higher the capacity, the fewer nutrients must be supplied (“simple nutritional requirements”)</a:t>
            </a:r>
          </a:p>
        </p:txBody>
      </p:sp>
    </p:spTree>
    <p:extLst>
      <p:ext uri="{BB962C8B-B14F-4D97-AF65-F5344CB8AC3E}">
        <p14:creationId xmlns:p14="http://schemas.microsoft.com/office/powerpoint/2010/main" val="987710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EF31CA-047D-4E40-9CF1-E58151135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217613"/>
            <a:ext cx="8534400" cy="5397500"/>
          </a:xfrm>
          <a:prstGeom prst="rect">
            <a:avLst/>
          </a:prstGeom>
        </p:spPr>
      </p:pic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457200" y="74613"/>
            <a:ext cx="8229600" cy="1143000"/>
          </a:xfrm>
        </p:spPr>
        <p:txBody>
          <a:bodyPr/>
          <a:lstStyle/>
          <a:p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Which microbe has a higher biosynthetic capacity?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27799" y="2894170"/>
            <a:ext cx="5540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27799" y="1900240"/>
            <a:ext cx="5238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P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1771210" y="3324052"/>
            <a:ext cx="5540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N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1771210" y="2485234"/>
            <a:ext cx="530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760095" y="2740645"/>
            <a:ext cx="5524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743246" y="1900238"/>
            <a:ext cx="5222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P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8282" y="2281713"/>
            <a:ext cx="949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S/N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1743246" y="4421675"/>
            <a:ext cx="8318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FF0000"/>
                </a:solidFill>
              </a:rPr>
              <a:t>GF</a:t>
            </a:r>
          </a:p>
        </p:txBody>
      </p:sp>
    </p:spTree>
    <p:extLst>
      <p:ext uri="{BB962C8B-B14F-4D97-AF65-F5344CB8AC3E}">
        <p14:creationId xmlns:p14="http://schemas.microsoft.com/office/powerpoint/2010/main" val="2592029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1042</Words>
  <Application>Microsoft Macintosh PowerPoint</Application>
  <PresentationFormat>On-screen Show (4:3)</PresentationFormat>
  <Paragraphs>171</Paragraphs>
  <Slides>25</Slides>
  <Notes>6</Notes>
  <HiddenSlides>0</HiddenSlides>
  <MMClips>2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 Theme</vt:lpstr>
      <vt:lpstr>Document</vt:lpstr>
      <vt:lpstr>PowerPoint Presentation</vt:lpstr>
      <vt:lpstr>Microbes and Math</vt:lpstr>
      <vt:lpstr>What we’ll talk about today</vt:lpstr>
      <vt:lpstr>The laws of thermodynamics</vt:lpstr>
      <vt:lpstr>How do cells fight entropy?</vt:lpstr>
      <vt:lpstr>PowerPoint Presentation</vt:lpstr>
      <vt:lpstr>Types of media</vt:lpstr>
      <vt:lpstr>Biosynthetic capacity</vt:lpstr>
      <vt:lpstr>Which microbe has a higher biosynthetic capacity?</vt:lpstr>
      <vt:lpstr>Nutritional requirements for bacterial growth</vt:lpstr>
      <vt:lpstr>PowerPoint Presentation</vt:lpstr>
      <vt:lpstr>Once they have energy, microbial cells grow by binary fission</vt:lpstr>
      <vt:lpstr>PowerPoint Presentation</vt:lpstr>
      <vt:lpstr>Calculating exponential growth</vt:lpstr>
      <vt:lpstr>The four phases of growth</vt:lpstr>
      <vt:lpstr>Calculating exponential growth</vt:lpstr>
      <vt:lpstr>Calculating growth</vt:lpstr>
      <vt:lpstr>Cell growth in the lab</vt:lpstr>
      <vt:lpstr>Growing cultures in the lab</vt:lpstr>
      <vt:lpstr>Monitoring cell growth </vt:lpstr>
      <vt:lpstr>Direct counts – used frequently for environmental samples</vt:lpstr>
      <vt:lpstr>Plate counts</vt:lpstr>
      <vt:lpstr>Spectrophotometer</vt:lpstr>
      <vt:lpstr>The Bioscreen</vt:lpstr>
      <vt:lpstr>The four phases of growth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Prof Amy Schmid, Ph.D.</cp:lastModifiedBy>
  <cp:revision>4</cp:revision>
  <dcterms:created xsi:type="dcterms:W3CDTF">2018-09-19T16:48:57Z</dcterms:created>
  <dcterms:modified xsi:type="dcterms:W3CDTF">2023-01-17T03:02:50Z</dcterms:modified>
</cp:coreProperties>
</file>

<file path=docProps/thumbnail.jpeg>
</file>